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64" r:id="rId4"/>
    <p:sldId id="258" r:id="rId5"/>
    <p:sldId id="265" r:id="rId6"/>
    <p:sldId id="266" r:id="rId7"/>
    <p:sldId id="267" r:id="rId8"/>
    <p:sldId id="261" r:id="rId9"/>
    <p:sldId id="259" r:id="rId10"/>
    <p:sldId id="260" r:id="rId11"/>
    <p:sldId id="268" r:id="rId12"/>
    <p:sldId id="262" r:id="rId13"/>
    <p:sldId id="263" r:id="rId1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9269A11-AAE8-44E4-A638-2793588C4DA7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7789BBC-FC18-4D30-BC89-EE21680691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04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37980" y="1999281"/>
            <a:ext cx="8825657" cy="1166275"/>
          </a:xfrm>
        </p:spPr>
        <p:txBody>
          <a:bodyPr/>
          <a:lstStyle/>
          <a:p>
            <a:r>
              <a:rPr lang="en-US" sz="6000" dirty="0" smtClean="0"/>
              <a:t>Russia and the Republics	</a:t>
            </a:r>
            <a:endParaRPr lang="en-US" sz="6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077463" y="3367035"/>
            <a:ext cx="9554374" cy="864002"/>
          </a:xfrm>
        </p:spPr>
        <p:txBody>
          <a:bodyPr>
            <a:noAutofit/>
          </a:bodyPr>
          <a:lstStyle/>
          <a:p>
            <a:r>
              <a:rPr lang="en-US" sz="4000" dirty="0" smtClean="0"/>
              <a:t>Transcaucasia and Central Asia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5132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521" y="251240"/>
            <a:ext cx="9404723" cy="1400530"/>
          </a:xfrm>
        </p:spPr>
        <p:txBody>
          <a:bodyPr/>
          <a:lstStyle/>
          <a:p>
            <a:r>
              <a:rPr lang="en-US" dirty="0" smtClean="0"/>
              <a:t>Gas/oil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973" y="1152983"/>
            <a:ext cx="11174278" cy="5480292"/>
          </a:xfrm>
        </p:spPr>
        <p:txBody>
          <a:bodyPr>
            <a:noAutofit/>
          </a:bodyPr>
          <a:lstStyle/>
          <a:p>
            <a:r>
              <a:rPr lang="en-US" sz="2800" dirty="0" smtClean="0"/>
              <a:t>Major resource includes natural gas and oil.</a:t>
            </a:r>
          </a:p>
          <a:p>
            <a:endParaRPr lang="en-US" sz="2800" dirty="0"/>
          </a:p>
          <a:p>
            <a:r>
              <a:rPr lang="en-US" sz="2800" dirty="0" smtClean="0"/>
              <a:t>Nationalizing their gas allowed them to improve their economy after a major collapse in 1998. </a:t>
            </a:r>
          </a:p>
          <a:p>
            <a:endParaRPr lang="en-US" sz="2800" dirty="0"/>
          </a:p>
          <a:p>
            <a:r>
              <a:rPr lang="en-US" sz="2800" dirty="0" smtClean="0"/>
              <a:t>Gas company, Gazprom, is the largest company who exports gas in the world – government </a:t>
            </a:r>
            <a:r>
              <a:rPr lang="en-US" sz="2800" dirty="0" err="1" smtClean="0"/>
              <a:t>owened</a:t>
            </a:r>
            <a:r>
              <a:rPr lang="en-US" sz="2800" dirty="0"/>
              <a:t>.</a:t>
            </a:r>
            <a:endParaRPr lang="en-US" sz="2800" dirty="0" smtClean="0"/>
          </a:p>
          <a:p>
            <a:pPr lvl="1"/>
            <a:r>
              <a:rPr lang="en-US" sz="2800" dirty="0" smtClean="0"/>
              <a:t>Russia has become a major supplier of gas for the growing needs of Europeans.</a:t>
            </a:r>
          </a:p>
          <a:p>
            <a:pPr lvl="1"/>
            <a:r>
              <a:rPr lang="en-US" sz="2800" dirty="0" smtClean="0"/>
              <a:t>Gas and oil revenue has allowed the government to have more power in all aspects of Russian life.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516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upload.wikimedia.org/wikipedia/en/thumb/1/11/Gazprom-Logo.svg/1280px-Gazprom-Logo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8782"/>
            <a:ext cx="4086997" cy="198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gazprom.com/f/posts/57/370859/gazprom-annual-report-2010-rus-6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661" y="0"/>
            <a:ext cx="7802575" cy="6111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13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regions we will study…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274" y="1603467"/>
            <a:ext cx="9662395" cy="4611353"/>
          </a:xfrm>
        </p:spPr>
        <p:txBody>
          <a:bodyPr>
            <a:normAutofit/>
          </a:bodyPr>
          <a:lstStyle/>
          <a:p>
            <a:r>
              <a:rPr lang="en-US" sz="2800" u="sng" dirty="0" smtClean="0"/>
              <a:t>Transcaucasia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 Georgia, Armenia and Azerbaijan </a:t>
            </a:r>
          </a:p>
          <a:p>
            <a:endParaRPr lang="en-US" sz="2800" dirty="0">
              <a:sym typeface="Wingdings" panose="05000000000000000000" pitchFamily="2" charset="2"/>
            </a:endParaRPr>
          </a:p>
          <a:p>
            <a:r>
              <a:rPr lang="en-US" sz="2800" u="sng" dirty="0"/>
              <a:t>Central Asia </a:t>
            </a:r>
            <a:r>
              <a:rPr lang="en-US" sz="2800" dirty="0" smtClean="0">
                <a:sym typeface="Wingdings" panose="05000000000000000000" pitchFamily="2" charset="2"/>
              </a:rPr>
              <a:t> </a:t>
            </a:r>
            <a:r>
              <a:rPr lang="en-US" sz="2800" dirty="0" smtClean="0"/>
              <a:t>Kazakhstan</a:t>
            </a:r>
            <a:r>
              <a:rPr lang="en-US" sz="2800" dirty="0"/>
              <a:t>, Kyrgyzstan, Tajikistan, Turkmenistan, and </a:t>
            </a:r>
            <a:r>
              <a:rPr lang="en-US" sz="2800" dirty="0" smtClean="0"/>
              <a:t>Uzbekistan</a:t>
            </a:r>
          </a:p>
          <a:p>
            <a:endParaRPr lang="en-US" sz="2800" dirty="0"/>
          </a:p>
          <a:p>
            <a:r>
              <a:rPr lang="en-US" sz="2800" u="sng" dirty="0" smtClean="0"/>
              <a:t>Former Yugoslavia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 Bosnia and Herzegovinian, Croatia, Kosovo, Macedonia, Montenegro, Serbia, Slovenia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4853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iacar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696" y="440222"/>
            <a:ext cx="8600267" cy="6417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285640" y="1193369"/>
            <a:ext cx="4479011" cy="46339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25837" y="3998563"/>
            <a:ext cx="2125851" cy="182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kcm.co.kr/bethany/c_maps/yugoslav-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535" y="3556121"/>
            <a:ext cx="48006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69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4468" y="712922"/>
            <a:ext cx="11453247" cy="584286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Russia is the largest country on earth – 9 time zones.</a:t>
            </a:r>
          </a:p>
          <a:p>
            <a:pPr lvl="1"/>
            <a:r>
              <a:rPr lang="en-US" sz="2800" dirty="0" smtClean="0"/>
              <a:t>Population is sparse in the north and east due to unhospitable environment. </a:t>
            </a:r>
          </a:p>
          <a:p>
            <a:endParaRPr lang="en-US" sz="2800" dirty="0"/>
          </a:p>
          <a:p>
            <a:r>
              <a:rPr lang="en-US" sz="2800" dirty="0" smtClean="0"/>
              <a:t>Location is on Eurasia – both the European and Asian continent.</a:t>
            </a:r>
          </a:p>
          <a:p>
            <a:pPr lvl="1"/>
            <a:r>
              <a:rPr lang="en-US" sz="2800" dirty="0" smtClean="0"/>
              <a:t>Division is at the Ural Mountains. </a:t>
            </a:r>
          </a:p>
          <a:p>
            <a:pPr lvl="1"/>
            <a:r>
              <a:rPr lang="en-US" sz="2800" dirty="0" smtClean="0"/>
              <a:t>The majority of land is in Asia, but the majority of people are in Europe.</a:t>
            </a:r>
          </a:p>
          <a:p>
            <a:pPr lvl="1"/>
            <a:r>
              <a:rPr lang="en-US" sz="2800" dirty="0" smtClean="0"/>
              <a:t>Culture has always leaned more toward their European side rather than Asian side.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6389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kids.nationalgeographic.com/content/dam/kids/photos/Countries/Q-Z/russia-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0"/>
            <a:ext cx="6543642" cy="417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2.bp.blogspot.com/-qq-sBhEiA8c/UViKt6UK1xI/AAAAAAAADJw/exteoSf9tR0/s1600/Eurasian_contin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876" y="3394130"/>
            <a:ext cx="5705124" cy="337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Map%20w%20Siberia%20shad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18" y="2240044"/>
            <a:ext cx="54102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713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973" y="402957"/>
            <a:ext cx="11344759" cy="6245816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Large land size of their country created weaknesses throughout their history:</a:t>
            </a:r>
          </a:p>
          <a:p>
            <a:pPr lvl="1"/>
            <a:r>
              <a:rPr lang="en-US" sz="2800" dirty="0" smtClean="0"/>
              <a:t>Government control is in one localized area</a:t>
            </a:r>
          </a:p>
          <a:p>
            <a:pPr lvl="1"/>
            <a:r>
              <a:rPr lang="en-US" sz="2800" dirty="0" smtClean="0"/>
              <a:t>Lack of a common culture</a:t>
            </a:r>
          </a:p>
          <a:p>
            <a:pPr lvl="1"/>
            <a:r>
              <a:rPr lang="en-US" sz="2800" dirty="0" smtClean="0"/>
              <a:t>Border control of a large area</a:t>
            </a:r>
          </a:p>
          <a:p>
            <a:pPr lvl="1"/>
            <a:r>
              <a:rPr lang="en-US" sz="2800" dirty="0" smtClean="0"/>
              <a:t>Maintaining infrastructure </a:t>
            </a:r>
          </a:p>
          <a:p>
            <a:pPr lvl="1"/>
            <a:endParaRPr lang="en-US" sz="2800" dirty="0"/>
          </a:p>
          <a:p>
            <a:r>
              <a:rPr lang="en-US" sz="2800" dirty="0" smtClean="0"/>
              <a:t>4 major regions based on climate/vegetation the most important of which is the Northern </a:t>
            </a:r>
            <a:r>
              <a:rPr lang="en-US" sz="2800" dirty="0"/>
              <a:t>European </a:t>
            </a:r>
            <a:r>
              <a:rPr lang="en-US" sz="2800" dirty="0" smtClean="0"/>
              <a:t>Plain and Siberia.</a:t>
            </a:r>
            <a:endParaRPr lang="en-US" sz="2800" dirty="0"/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/>
              <a:t>Siberia </a:t>
            </a:r>
            <a:r>
              <a:rPr lang="en-US" sz="2800" dirty="0" smtClean="0">
                <a:sym typeface="Wingdings" panose="05000000000000000000" pitchFamily="2" charset="2"/>
              </a:rPr>
              <a:t> Cold temps, lack of vegetation BUT it has an abundance of oil and natural gas extraction.</a:t>
            </a:r>
            <a:endParaRPr lang="en-US" sz="2800" dirty="0"/>
          </a:p>
          <a:p>
            <a:pPr lvl="1">
              <a:lnSpc>
                <a:spcPct val="90000"/>
              </a:lnSpc>
              <a:defRPr/>
            </a:pPr>
            <a:r>
              <a:rPr lang="en-US" sz="2800" dirty="0" smtClean="0"/>
              <a:t>Northern European Plain </a:t>
            </a:r>
            <a:r>
              <a:rPr lang="en-US" sz="2800" dirty="0" smtClean="0">
                <a:sym typeface="Wingdings" panose="05000000000000000000" pitchFamily="2" charset="2"/>
              </a:rPr>
              <a:t> has the best agriculture therefore </a:t>
            </a:r>
            <a:r>
              <a:rPr lang="en-US" sz="2800" dirty="0" smtClean="0"/>
              <a:t>75</a:t>
            </a:r>
            <a:r>
              <a:rPr lang="en-US" sz="2800" dirty="0"/>
              <a:t>% of the population lives on the plain.</a:t>
            </a:r>
          </a:p>
          <a:p>
            <a:endParaRPr lang="en-US" sz="3000" dirty="0"/>
          </a:p>
          <a:p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51804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roprofs.com/flashcards/upload/q787559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78804" cy="466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tatic.ddmcdn.com/gif/maps/jpg/EUR_RU_THEM_PopDens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804" y="2224007"/>
            <a:ext cx="7222558" cy="463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33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Lindsey Barnes, 2014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4069" y="640887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dirty="0" smtClean="0"/>
              <a:t>Siberia</a:t>
            </a:r>
          </a:p>
        </p:txBody>
      </p:sp>
      <p:pic>
        <p:nvPicPr>
          <p:cNvPr id="18437" name="Picture 6" descr="Siberia-sz000_12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267" y="2622509"/>
            <a:ext cx="4775020" cy="3581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www.sbras.ru/img/asia-ma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97" y="2371241"/>
            <a:ext cx="6110428" cy="408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84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7" descr="Siberia,%20Russia%2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33401"/>
            <a:ext cx="792480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Lindsey Barnes, 2014</a:t>
            </a:r>
          </a:p>
        </p:txBody>
      </p:sp>
    </p:spTree>
    <p:extLst>
      <p:ext uri="{BB962C8B-B14F-4D97-AF65-F5344CB8AC3E}">
        <p14:creationId xmlns:p14="http://schemas.microsoft.com/office/powerpoint/2010/main" val="229656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 of Russia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479" y="1627322"/>
            <a:ext cx="10926304" cy="492846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Russia has a lack of agrarian land due to their cold climate and limited moisture. </a:t>
            </a:r>
          </a:p>
          <a:p>
            <a:endParaRPr lang="en-US" sz="2800" dirty="0"/>
          </a:p>
          <a:p>
            <a:r>
              <a:rPr lang="en-US" sz="2800" dirty="0" smtClean="0"/>
              <a:t>Lack of agrarian land slowed their development in the 1800s when the rest of Europe was going through a period of industrialization. </a:t>
            </a:r>
          </a:p>
          <a:p>
            <a:pPr lvl="1"/>
            <a:r>
              <a:rPr lang="en-US" sz="2800" dirty="0" smtClean="0"/>
              <a:t>Russia never could produce enough food to have a surplus of food which would allow them to focus on other things. </a:t>
            </a:r>
          </a:p>
          <a:p>
            <a:pPr lvl="2"/>
            <a:r>
              <a:rPr lang="en-US" sz="2800" dirty="0" smtClean="0"/>
              <a:t>Russia has a 6 months growing period while the rest of Europe has 9 months.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436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603" y="623199"/>
            <a:ext cx="9404723" cy="1400530"/>
          </a:xfrm>
        </p:spPr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444" y="1853248"/>
            <a:ext cx="11205275" cy="467153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Exporting resources include:</a:t>
            </a:r>
          </a:p>
          <a:p>
            <a:pPr lvl="1"/>
            <a:r>
              <a:rPr lang="en-US" sz="2800" dirty="0" smtClean="0"/>
              <a:t>Oil</a:t>
            </a:r>
          </a:p>
          <a:p>
            <a:pPr lvl="1"/>
            <a:r>
              <a:rPr lang="en-US" sz="2800" dirty="0" smtClean="0"/>
              <a:t>Natural gas</a:t>
            </a:r>
          </a:p>
          <a:p>
            <a:pPr lvl="1"/>
            <a:r>
              <a:rPr lang="en-US" sz="2800" dirty="0" smtClean="0"/>
              <a:t>Wood products</a:t>
            </a:r>
          </a:p>
          <a:p>
            <a:pPr lvl="1"/>
            <a:r>
              <a:rPr lang="en-US" sz="2800" dirty="0" smtClean="0"/>
              <a:t>Metals</a:t>
            </a:r>
          </a:p>
          <a:p>
            <a:pPr lvl="1"/>
            <a:r>
              <a:rPr lang="en-US" sz="2800" dirty="0" smtClean="0"/>
              <a:t>Chemicals </a:t>
            </a:r>
          </a:p>
          <a:p>
            <a:pPr lvl="1"/>
            <a:r>
              <a:rPr lang="en-US" sz="2800" dirty="0" smtClean="0"/>
              <a:t>Weapons and military equipment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4717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289</TotalTime>
  <Words>401</Words>
  <Application>Microsoft Office PowerPoint</Application>
  <PresentationFormat>Widescreen</PresentationFormat>
  <Paragraphs>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Wingdings 3</vt:lpstr>
      <vt:lpstr>Ion</vt:lpstr>
      <vt:lpstr>Russia and the Republics </vt:lpstr>
      <vt:lpstr>PowerPoint Presentation</vt:lpstr>
      <vt:lpstr>PowerPoint Presentation</vt:lpstr>
      <vt:lpstr>PowerPoint Presentation</vt:lpstr>
      <vt:lpstr>PowerPoint Presentation</vt:lpstr>
      <vt:lpstr>Siberia</vt:lpstr>
      <vt:lpstr>PowerPoint Presentation</vt:lpstr>
      <vt:lpstr>Environment of Russia</vt:lpstr>
      <vt:lpstr>Resources</vt:lpstr>
      <vt:lpstr>Gas/oil power</vt:lpstr>
      <vt:lpstr>PowerPoint Presentation</vt:lpstr>
      <vt:lpstr>Other regions we will study…</vt:lpstr>
      <vt:lpstr>PowerPoint Presentation</vt:lpstr>
    </vt:vector>
  </TitlesOfParts>
  <Company>Helena Public School District #1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 and the Republics</dc:title>
  <dc:creator>Barnes, Lindsey</dc:creator>
  <cp:lastModifiedBy>Barnes, Lindsey</cp:lastModifiedBy>
  <cp:revision>9</cp:revision>
  <cp:lastPrinted>2015-11-18T19:09:08Z</cp:lastPrinted>
  <dcterms:created xsi:type="dcterms:W3CDTF">2015-11-18T15:45:08Z</dcterms:created>
  <dcterms:modified xsi:type="dcterms:W3CDTF">2015-11-18T20:34:18Z</dcterms:modified>
</cp:coreProperties>
</file>