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  <p:sldId id="273" r:id="rId1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92" d="100"/>
          <a:sy n="92" d="100"/>
        </p:scale>
        <p:origin x="30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5F6186B-70EC-4470-958D-CE990076C952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F24A9AE-F97B-4C13-BF75-544CF9BFE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326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42BA751-13D2-4EEE-A5A8-C2EBE229E114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0426E4F-0A71-491F-8B27-E649F9F94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5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26E4F-0A71-491F-8B27-E649F9F94E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037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E33CD-B0B4-4BD1-9813-BAFA27DA0B24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1B426-F13C-40DA-AFAF-FD7A74F85EB7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522AD-66CE-4FB6-9ACC-B0B79C75128F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3799-F58A-4B25-BAB5-0350A75ED806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A18E-547E-440D-8F58-6CEA2EED2A87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EEF79-0B57-4752-8FCB-B9FD32D0469B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C07A6-622D-4865-8B2B-1E9166D611FB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14D4E-4EB3-4B72-997D-F0B304182406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5DD3-1ADC-49A9-9A24-69CD611312AF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4F25F-1D86-43F0-879C-8A69792431DD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12A9F-ADD2-4959-8D14-640672E3F60A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6DF67-5861-4458-8B0A-617EF1126AC0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FFAE0-383A-41DE-9E83-88D34D04F2B8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9CF4B-7FBB-4B1B-91F5-7D6619E8532A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BBCD9-D716-43F4-B8ED-79E0CD3162AA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47E80-8316-446D-BB68-32191258EFA7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7D1F-E38C-4501-9B23-51614E9D5092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A5F273D-4B4C-458F-82FB-A21A9807BA0D}" type="datetime1">
              <a:rPr lang="en-US" smtClean="0"/>
              <a:t>3/8/2016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343" y="759417"/>
            <a:ext cx="10228881" cy="2530126"/>
          </a:xfrm>
        </p:spPr>
        <p:txBody>
          <a:bodyPr/>
          <a:lstStyle/>
          <a:p>
            <a:r>
              <a:rPr lang="en-US" sz="9600" dirty="0" smtClean="0"/>
              <a:t>The Middle East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6000" dirty="0" smtClean="0"/>
              <a:t>-Southwest Asia &amp; North Africa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4" y="3537516"/>
            <a:ext cx="8825658" cy="8614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6000" dirty="0" smtClean="0"/>
              <a:t>Physical Geography </a:t>
            </a:r>
            <a:endParaRPr lang="en-US" sz="6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60895" y="4726983"/>
            <a:ext cx="6447295" cy="196977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 10/19: To </a:t>
            </a:r>
            <a:r>
              <a:rPr lang="en-US" sz="2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analyze the physical geography of the </a:t>
            </a:r>
            <a:r>
              <a:rPr lang="en-US" sz="2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Middle East region and determine </a:t>
            </a:r>
            <a:r>
              <a:rPr lang="en-US" sz="2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it impacts the people’s </a:t>
            </a:r>
            <a:r>
              <a:rPr lang="en-US" sz="2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socially, politically and economically. </a:t>
            </a:r>
            <a:endParaRPr lang="en-US" sz="26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48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Arabian Peninsula and deserts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474" y="1447800"/>
            <a:ext cx="11112285" cy="4805082"/>
          </a:xfrm>
        </p:spPr>
        <p:txBody>
          <a:bodyPr/>
          <a:lstStyle/>
          <a:p>
            <a:r>
              <a:rPr lang="en-US" altLang="en-US" sz="2600" dirty="0"/>
              <a:t>Much of the Arabian Peninsula is covered by dry, sandy, and windy plains.</a:t>
            </a:r>
          </a:p>
          <a:p>
            <a:pPr lvl="1"/>
            <a:r>
              <a:rPr lang="en-US" altLang="en-US" sz="2600" dirty="0"/>
              <a:t>Major desert is the Rub al-Khali known as the “Empty </a:t>
            </a:r>
            <a:r>
              <a:rPr lang="en-US" altLang="en-US" sz="2600" dirty="0" smtClean="0"/>
              <a:t>Quarter” </a:t>
            </a:r>
            <a:r>
              <a:rPr lang="en-US" altLang="en-US" sz="2600" dirty="0" smtClean="0">
                <a:sym typeface="Wingdings" panose="05000000000000000000" pitchFamily="2" charset="2"/>
              </a:rPr>
              <a:t> OIL</a:t>
            </a:r>
          </a:p>
          <a:p>
            <a:pPr lvl="1"/>
            <a:endParaRPr lang="en-US" altLang="en-US" sz="2600" dirty="0">
              <a:sym typeface="Wingdings" panose="05000000000000000000" pitchFamily="2" charset="2"/>
            </a:endParaRPr>
          </a:p>
          <a:p>
            <a:r>
              <a:rPr lang="en-US" altLang="en-US" sz="2600" dirty="0"/>
              <a:t>Semiarid land located on the fringes of desert that receive enough rain to support cotton, wheat, and pastures.</a:t>
            </a:r>
          </a:p>
          <a:p>
            <a:endParaRPr lang="en-US" altLang="en-US" sz="2600" dirty="0" smtClean="0"/>
          </a:p>
          <a:p>
            <a:r>
              <a:rPr lang="en-US" altLang="en-US" sz="2600" dirty="0" smtClean="0"/>
              <a:t>Arid and semi-arid land resulted in a nomadic culture of Bedouins.</a:t>
            </a:r>
          </a:p>
          <a:p>
            <a:pPr lvl="1"/>
            <a:r>
              <a:rPr lang="en-US" altLang="en-US" sz="2600" dirty="0" smtClean="0"/>
              <a:t>Lifestyle developed into one of strong clans and tribes who relied on each other for survival. </a:t>
            </a:r>
            <a:endParaRPr lang="en-US" altLang="en-US" sz="2600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8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pic>
        <p:nvPicPr>
          <p:cNvPr id="6" name="Picture 5" descr="Camel-Parade-800x6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808" y="62539"/>
            <a:ext cx="4920416" cy="369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https://upload.wikimedia.org/wikipedia/commons/d/d0/Arabian_Peninsul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91025" cy="375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booh.com/pictures/the-middle-east/yemen/2007-the-empty-quarter/img/e4726_raw_b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6" y="3377697"/>
            <a:ext cx="5099536" cy="339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upload.wikimedia.org/wikipedia/en/6/6f/Bedouin_Famil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955" y="3147667"/>
            <a:ext cx="6096000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59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Mountains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8969" y="1270861"/>
            <a:ext cx="10754901" cy="534691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Mountains in the Middle East have created natural barriers between societies and cultures. </a:t>
            </a:r>
          </a:p>
          <a:p>
            <a:endParaRPr lang="en-US" sz="2800" dirty="0"/>
          </a:p>
          <a:p>
            <a:r>
              <a:rPr lang="en-US" sz="2800" dirty="0" smtClean="0"/>
              <a:t>Hindu Kush Mountains of Afghanistan and Pakistan have created very strong  and isolated tribal societies.</a:t>
            </a:r>
          </a:p>
          <a:p>
            <a:pPr lvl="1"/>
            <a:r>
              <a:rPr lang="en-US" sz="2800" dirty="0" smtClean="0"/>
              <a:t>Mountains are an obstacle with the War on Terror.</a:t>
            </a:r>
          </a:p>
          <a:p>
            <a:pPr lvl="1"/>
            <a:endParaRPr lang="en-US" sz="2800" dirty="0"/>
          </a:p>
          <a:p>
            <a:r>
              <a:rPr lang="en-US" sz="2800" dirty="0" err="1" smtClean="0"/>
              <a:t>Zargos</a:t>
            </a:r>
            <a:r>
              <a:rPr lang="en-US" sz="2800" dirty="0" smtClean="0"/>
              <a:t> Mountains of Iran created an isolated society of Persians who are different from the Arabs. </a:t>
            </a:r>
            <a:endParaRPr lang="en-US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49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pic>
        <p:nvPicPr>
          <p:cNvPr id="6146" name="Picture 2" descr="http://static.trunity.net/files/186201_186300/186299/zagros-mountains-forest-stepp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49" y="3731378"/>
            <a:ext cx="6248400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5166" y="4541003"/>
            <a:ext cx="3983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Zargos</a:t>
            </a:r>
            <a:r>
              <a:rPr lang="en-US" sz="2400" dirty="0" smtClean="0"/>
              <a:t> Mountains separate Iran from the rest of the Arab world. 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494508" y="5141167"/>
            <a:ext cx="297567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148" name="Picture 4" descr="http://media-1.web.britannica.com/eb-media/27/5927-004-A688AD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49" y="164858"/>
            <a:ext cx="6248400" cy="321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H="1">
            <a:off x="4494508" y="2240401"/>
            <a:ext cx="297567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470183" y="1824902"/>
            <a:ext cx="3983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Hindu Kush Mountains of Afghanistan and Pakistan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1255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4983" y="1680960"/>
            <a:ext cx="10445857" cy="517704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Petroleum </a:t>
            </a:r>
            <a:r>
              <a:rPr lang="en-US" sz="2600" dirty="0" smtClean="0">
                <a:sym typeface="Wingdings" panose="05000000000000000000" pitchFamily="2" charset="2"/>
              </a:rPr>
              <a:t> natural resource that can be refined into natural gas or oil. </a:t>
            </a:r>
          </a:p>
          <a:p>
            <a:endParaRPr lang="en-US" sz="2600" dirty="0">
              <a:sym typeface="Wingdings" panose="05000000000000000000" pitchFamily="2" charset="2"/>
            </a:endParaRPr>
          </a:p>
          <a:p>
            <a:r>
              <a:rPr lang="en-US" altLang="en-US" sz="2800" dirty="0"/>
              <a:t>Oil is the most abundant </a:t>
            </a:r>
            <a:r>
              <a:rPr lang="en-US" altLang="en-US" sz="2800" dirty="0" smtClean="0"/>
              <a:t>resource in the region. </a:t>
            </a:r>
            <a:endParaRPr lang="en-US" altLang="en-US" sz="2800" dirty="0"/>
          </a:p>
          <a:p>
            <a:endParaRPr lang="en-US" altLang="en-US" sz="2800" dirty="0"/>
          </a:p>
          <a:p>
            <a:r>
              <a:rPr lang="en-US" altLang="en-US" sz="2800" dirty="0"/>
              <a:t>Major oil fields are located </a:t>
            </a:r>
            <a:r>
              <a:rPr lang="en-US" altLang="en-US" sz="2800" dirty="0" smtClean="0"/>
              <a:t>on </a:t>
            </a:r>
            <a:r>
              <a:rPr lang="en-US" altLang="en-US" sz="2800" dirty="0"/>
              <a:t>the Arabian Peninsula, Iran and Iraq and offshore drilling sites.</a:t>
            </a:r>
          </a:p>
          <a:p>
            <a:endParaRPr lang="en-US" altLang="en-US" sz="2800" dirty="0"/>
          </a:p>
          <a:p>
            <a:r>
              <a:rPr lang="en-US" altLang="en-US" sz="2800" dirty="0"/>
              <a:t>Oil has made the region important </a:t>
            </a:r>
            <a:r>
              <a:rPr lang="en-US" altLang="en-US" sz="2800" dirty="0" smtClean="0"/>
              <a:t>to the international community.</a:t>
            </a:r>
          </a:p>
          <a:p>
            <a:pPr lvl="1"/>
            <a:r>
              <a:rPr lang="en-US" altLang="en-US" sz="2600" dirty="0" smtClean="0"/>
              <a:t>Believed that ½ the world’s oil is in the Middle East. </a:t>
            </a:r>
            <a:endParaRPr lang="en-US" altLang="en-US" sz="2600" dirty="0"/>
          </a:p>
          <a:p>
            <a:endParaRPr lang="en-US" sz="2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17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01478" y="635431"/>
            <a:ext cx="10189337" cy="5718874"/>
          </a:xfrm>
        </p:spPr>
        <p:txBody>
          <a:bodyPr/>
          <a:lstStyle/>
          <a:p>
            <a:r>
              <a:rPr lang="en-US" altLang="en-US" sz="2800" dirty="0" smtClean="0"/>
              <a:t>1</a:t>
            </a:r>
            <a:r>
              <a:rPr lang="en-US" altLang="en-US" sz="2800" baseline="30000" dirty="0" smtClean="0"/>
              <a:t>st</a:t>
            </a:r>
            <a:r>
              <a:rPr lang="en-US" altLang="en-US" sz="2800" dirty="0" smtClean="0"/>
              <a:t> discovery of oil was in Iran in 1908 and more oil was discovered in the region around the 1920s.</a:t>
            </a:r>
          </a:p>
          <a:p>
            <a:pPr>
              <a:buNone/>
            </a:pPr>
            <a:endParaRPr lang="en-US" altLang="en-US" sz="2800" dirty="0" smtClean="0"/>
          </a:p>
          <a:p>
            <a:r>
              <a:rPr lang="en-US" altLang="en-US" sz="2800" dirty="0" smtClean="0"/>
              <a:t>Increased the area’s attraction by colonizers. </a:t>
            </a:r>
          </a:p>
          <a:p>
            <a:endParaRPr lang="en-US" altLang="en-US" sz="2800" dirty="0" smtClean="0"/>
          </a:p>
          <a:p>
            <a:r>
              <a:rPr lang="en-US" altLang="en-US" sz="2800" dirty="0" smtClean="0"/>
              <a:t>Oil is a strategic commodity </a:t>
            </a:r>
            <a:r>
              <a:rPr lang="en-US" altLang="en-US" sz="2800" dirty="0" smtClean="0">
                <a:sym typeface="Wingdings" panose="05000000000000000000" pitchFamily="2" charset="2"/>
              </a:rPr>
              <a:t> a resource that is so important nations will go to war to ensure its steady supply.</a:t>
            </a:r>
          </a:p>
          <a:p>
            <a:endParaRPr lang="en-US" altLang="en-US" sz="2800" dirty="0" smtClean="0">
              <a:sym typeface="Wingdings" panose="05000000000000000000" pitchFamily="2" charset="2"/>
            </a:endParaRPr>
          </a:p>
          <a:p>
            <a:r>
              <a:rPr lang="en-US" altLang="en-US" sz="2800" dirty="0" smtClean="0">
                <a:sym typeface="Wingdings" panose="05000000000000000000" pitchFamily="2" charset="2"/>
              </a:rPr>
              <a:t>Unpredictable oil prices have made it difficult for the region’s nations to have a steady economic growth. </a:t>
            </a:r>
            <a:endParaRPr lang="en-US" altLang="en-US" sz="28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02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pic>
        <p:nvPicPr>
          <p:cNvPr id="7170" name="Picture 2" descr="http://images.fastcompany.com/upload/World_Oil_Production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72450" cy="5028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coto2.files.wordpress.com/2011/03/world-oil-by-reg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1885950"/>
            <a:ext cx="4019550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4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Continued…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1477" y="1286360"/>
            <a:ext cx="11546237" cy="5439904"/>
          </a:xfrm>
        </p:spPr>
        <p:txBody>
          <a:bodyPr>
            <a:normAutofit/>
          </a:bodyPr>
          <a:lstStyle/>
          <a:p>
            <a:r>
              <a:rPr lang="en-US" altLang="en-US" sz="2600" dirty="0"/>
              <a:t>Most </a:t>
            </a:r>
            <a:r>
              <a:rPr lang="en-US" altLang="en-US" sz="2600" dirty="0" smtClean="0"/>
              <a:t>VALUABLE resource </a:t>
            </a:r>
            <a:r>
              <a:rPr lang="en-US" altLang="en-US" sz="2600" dirty="0"/>
              <a:t>in the Middle East is </a:t>
            </a:r>
            <a:r>
              <a:rPr lang="en-US" altLang="en-US" sz="2600" dirty="0" smtClean="0"/>
              <a:t>WATER because it is in short supply.</a:t>
            </a:r>
            <a:endParaRPr lang="en-US" altLang="en-US" sz="2600" dirty="0"/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altLang="en-US" sz="2600" dirty="0"/>
              <a:t>Water is a source of international </a:t>
            </a:r>
            <a:r>
              <a:rPr lang="en-US" altLang="en-US" sz="2600" dirty="0" smtClean="0"/>
              <a:t>conflict TODAY and will be even more so in the FUTURE.</a:t>
            </a:r>
          </a:p>
          <a:p>
            <a:endParaRPr lang="en-US" altLang="en-US" sz="2600" dirty="0"/>
          </a:p>
          <a:p>
            <a:r>
              <a:rPr lang="en-US" altLang="en-US" sz="2600" dirty="0" smtClean="0"/>
              <a:t>Water management includes – dams, irrigation, desalinization (removing salt from water), waste water plants and aquifer water but MORE is needed for the population.</a:t>
            </a:r>
            <a:endParaRPr lang="en-US" altLang="en-US" sz="2600" dirty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72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pic>
        <p:nvPicPr>
          <p:cNvPr id="8194" name="Picture 2" descr="http://smallbusinessideas247.com/wp-content/uploads/2015/01/img_54a6936128a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155041" cy="571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esquireme.com/wp-content/uploads/2014/06/WATER-SHORTAGE-faceb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993674"/>
            <a:ext cx="97536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59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Location, location, location…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976" y="1270862"/>
            <a:ext cx="9832877" cy="537791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Location of the Middle East – between Europe, Asia and Africa – made it the perfect trading hub in early times as goods were transported along the Silk Route.</a:t>
            </a:r>
          </a:p>
          <a:p>
            <a:endParaRPr lang="en-US" sz="2800" dirty="0"/>
          </a:p>
          <a:p>
            <a:r>
              <a:rPr lang="en-US" sz="2800" dirty="0" smtClean="0"/>
              <a:t>Trade also brought different cultures, language, ethnicities and religions.</a:t>
            </a:r>
          </a:p>
          <a:p>
            <a:endParaRPr lang="en-US" sz="2800" dirty="0"/>
          </a:p>
          <a:p>
            <a:r>
              <a:rPr lang="en-US" sz="2800" dirty="0" smtClean="0"/>
              <a:t>Europeans became interested in the Middle East due its importance in the trading world which led to colonization. 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769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310" y="335189"/>
            <a:ext cx="10387760" cy="1112611"/>
          </a:xfrm>
        </p:spPr>
        <p:txBody>
          <a:bodyPr/>
          <a:lstStyle/>
          <a:p>
            <a:r>
              <a:rPr lang="en-US" dirty="0" smtClean="0"/>
              <a:t>Regions we will focus on  for the Middle 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973" y="1286359"/>
            <a:ext cx="9801881" cy="5191933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Arabian Peninsula</a:t>
            </a:r>
          </a:p>
          <a:p>
            <a:pPr marL="971550" lvl="1" indent="-571500">
              <a:buFont typeface="Wingdings" panose="05000000000000000000" pitchFamily="2" charset="2"/>
              <a:buChar char="§"/>
            </a:pPr>
            <a:r>
              <a:rPr lang="en-US" sz="3800" dirty="0" smtClean="0"/>
              <a:t>Saudi Arabia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Eastern Mediterranean </a:t>
            </a:r>
          </a:p>
          <a:p>
            <a:pPr marL="971550" lvl="1" indent="-571500">
              <a:buFont typeface="Wingdings" panose="05000000000000000000" pitchFamily="2" charset="2"/>
              <a:buChar char="§"/>
            </a:pPr>
            <a:r>
              <a:rPr lang="en-US" sz="3800" dirty="0" smtClean="0"/>
              <a:t>Israel/Palestine, Syria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Northeast</a:t>
            </a:r>
          </a:p>
          <a:p>
            <a:pPr marL="971550" lvl="1" indent="-571500">
              <a:buFont typeface="Wingdings" panose="05000000000000000000" pitchFamily="2" charset="2"/>
              <a:buChar char="§"/>
            </a:pPr>
            <a:r>
              <a:rPr lang="en-US" sz="3800" dirty="0" smtClean="0"/>
              <a:t>Iran, Iraq, Afghanistan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000" dirty="0" smtClean="0"/>
              <a:t>North Africa</a:t>
            </a:r>
          </a:p>
          <a:p>
            <a:pPr marL="971550" lvl="1" indent="-571500">
              <a:buFont typeface="Wingdings" panose="05000000000000000000" pitchFamily="2" charset="2"/>
              <a:buChar char="§"/>
            </a:pPr>
            <a:r>
              <a:rPr lang="en-US" sz="3800" dirty="0" smtClean="0"/>
              <a:t>Egypt, Somalia, Nigeria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42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pic>
        <p:nvPicPr>
          <p:cNvPr id="1026" name="Picture 2" descr="http://mesa.ucdavis.edu/files/pictures-staff-faculty-flags-maps-etc/new-map-content-images/Finalized%20map.PNG/image_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910" y="0"/>
            <a:ext cx="84136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5594888" y="2479728"/>
            <a:ext cx="1921790" cy="1565329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594888" y="1859797"/>
            <a:ext cx="650929" cy="79041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942929" y="1604074"/>
            <a:ext cx="2169763" cy="1565329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371240" y="1999280"/>
            <a:ext cx="4138047" cy="2262753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494" y="122478"/>
            <a:ext cx="4649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Regions of the Middle East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960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4967" y="452717"/>
            <a:ext cx="11932714" cy="1236597"/>
          </a:xfrm>
        </p:spPr>
        <p:txBody>
          <a:bodyPr/>
          <a:lstStyle/>
          <a:p>
            <a:r>
              <a:rPr lang="en-US" dirty="0" smtClean="0"/>
              <a:t>Physical Regions – landforms, climate, vegetation etc.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33455" y="1286359"/>
            <a:ext cx="9925867" cy="5238427"/>
          </a:xfrm>
        </p:spPr>
        <p:txBody>
          <a:bodyPr>
            <a:normAutofit/>
          </a:bodyPr>
          <a:lstStyle/>
          <a:p>
            <a:r>
              <a:rPr lang="en-US" sz="3000" dirty="0" smtClean="0"/>
              <a:t>Varied physical regions have impacted the different lifestyles of the people:</a:t>
            </a:r>
          </a:p>
          <a:p>
            <a:pPr lvl="1"/>
            <a:r>
              <a:rPr lang="en-US" sz="3000" dirty="0" smtClean="0"/>
              <a:t>Nomadic, semi-nomadic, farming, fishing, urban.</a:t>
            </a:r>
          </a:p>
          <a:p>
            <a:pPr lvl="1"/>
            <a:endParaRPr lang="en-US" sz="3000" dirty="0"/>
          </a:p>
          <a:p>
            <a:r>
              <a:rPr lang="en-US" sz="3000" dirty="0" smtClean="0"/>
              <a:t>Major physical features include:</a:t>
            </a:r>
          </a:p>
          <a:p>
            <a:pPr lvl="1"/>
            <a:r>
              <a:rPr lang="en-US" sz="3000" dirty="0"/>
              <a:t>Bodies of </a:t>
            </a:r>
            <a:r>
              <a:rPr lang="en-US" sz="3000" dirty="0" smtClean="0"/>
              <a:t>water</a:t>
            </a:r>
          </a:p>
          <a:p>
            <a:pPr lvl="1"/>
            <a:r>
              <a:rPr lang="en-US" sz="3000" dirty="0" smtClean="0"/>
              <a:t>Peninsulas and deserts</a:t>
            </a:r>
          </a:p>
          <a:p>
            <a:pPr lvl="1"/>
            <a:r>
              <a:rPr lang="en-US" sz="3000" dirty="0" smtClean="0"/>
              <a:t>Mountains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94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Bodies of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966" y="1447800"/>
            <a:ext cx="10957302" cy="5169976"/>
          </a:xfrm>
        </p:spPr>
        <p:txBody>
          <a:bodyPr>
            <a:normAutofit/>
          </a:bodyPr>
          <a:lstStyle/>
          <a:p>
            <a:r>
              <a:rPr lang="en-US" sz="2600" dirty="0" smtClean="0"/>
              <a:t>Rivers – Tigris and Euphrates River created a fertile land known as Mesopotamia.</a:t>
            </a:r>
          </a:p>
          <a:p>
            <a:pPr lvl="1"/>
            <a:r>
              <a:rPr lang="en-US" sz="2600" dirty="0" smtClean="0"/>
              <a:t>Fertile land provided the opportunity for early settlers to become agrarian societies. </a:t>
            </a:r>
          </a:p>
          <a:p>
            <a:pPr lvl="1"/>
            <a:r>
              <a:rPr lang="en-US" sz="2600" dirty="0" smtClean="0"/>
              <a:t>Birthplace of urban culture </a:t>
            </a:r>
            <a:r>
              <a:rPr lang="en-US" sz="2600" dirty="0" smtClean="0">
                <a:sym typeface="Wingdings" panose="05000000000000000000" pitchFamily="2" charset="2"/>
              </a:rPr>
              <a:t> 6,000 years ago.</a:t>
            </a:r>
          </a:p>
          <a:p>
            <a:pPr lvl="1"/>
            <a:endParaRPr lang="en-US" sz="2600" dirty="0">
              <a:sym typeface="Wingdings" panose="05000000000000000000" pitchFamily="2" charset="2"/>
            </a:endParaRPr>
          </a:p>
          <a:p>
            <a:pPr>
              <a:lnSpc>
                <a:spcPct val="90000"/>
              </a:lnSpc>
            </a:pPr>
            <a:r>
              <a:rPr lang="en-US" sz="2600" dirty="0" smtClean="0">
                <a:sym typeface="Wingdings" panose="05000000000000000000" pitchFamily="2" charset="2"/>
              </a:rPr>
              <a:t>Strait of Hormuz – the </a:t>
            </a:r>
            <a:r>
              <a:rPr lang="en-US" altLang="en-US" sz="2600" dirty="0" smtClean="0"/>
              <a:t>only </a:t>
            </a:r>
            <a:r>
              <a:rPr lang="en-US" altLang="en-US" sz="2600" dirty="0"/>
              <a:t>waterway to the oilfields of </a:t>
            </a:r>
            <a:r>
              <a:rPr lang="en-US" altLang="en-US" sz="2600" dirty="0" smtClean="0"/>
              <a:t>the Arabian Peninsula. </a:t>
            </a:r>
          </a:p>
          <a:p>
            <a:pPr lvl="1">
              <a:lnSpc>
                <a:spcPct val="90000"/>
              </a:lnSpc>
            </a:pPr>
            <a:r>
              <a:rPr lang="en-US" altLang="en-US" sz="2600" dirty="0" smtClean="0"/>
              <a:t>VERY important for exporting oil. </a:t>
            </a:r>
          </a:p>
          <a:p>
            <a:pPr lvl="1">
              <a:lnSpc>
                <a:spcPct val="90000"/>
              </a:lnSpc>
            </a:pPr>
            <a:endParaRPr lang="en-US" altLang="en-US" sz="2600" dirty="0"/>
          </a:p>
          <a:p>
            <a:pPr>
              <a:lnSpc>
                <a:spcPct val="90000"/>
              </a:lnSpc>
            </a:pPr>
            <a:r>
              <a:rPr lang="en-US" altLang="en-US" sz="2600" dirty="0" smtClean="0"/>
              <a:t>Suez Canal – only waterway access between the Red Sea and Mediterranean Sea to increase trade between Asia, Europe and Africa. </a:t>
            </a:r>
            <a:endParaRPr lang="en-US" altLang="en-US" sz="2600" dirty="0"/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05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468" y="56220"/>
            <a:ext cx="9404723" cy="1400530"/>
          </a:xfrm>
        </p:spPr>
        <p:txBody>
          <a:bodyPr/>
          <a:lstStyle/>
          <a:p>
            <a:r>
              <a:rPr lang="en-US" dirty="0" smtClean="0"/>
              <a:t>Mesopotamia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pic>
        <p:nvPicPr>
          <p:cNvPr id="2054" name="Picture 6" descr="https://martinhumanities.files.wordpress.com/2015/09/map01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68" y="1152983"/>
            <a:ext cx="7529842" cy="549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60597" y="2907132"/>
            <a:ext cx="3208149" cy="25545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Present day: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Syria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Iraq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Israel/Palestine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Egypt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2384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Strait of Hormuz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pic>
        <p:nvPicPr>
          <p:cNvPr id="5" name="Picture 4" descr="middle_ea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2999" y="1301212"/>
            <a:ext cx="4307237" cy="5206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5" descr="hormu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472" y="0"/>
            <a:ext cx="6819900" cy="482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3878121" y="4184544"/>
            <a:ext cx="1701269" cy="10909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79390" y="5122929"/>
            <a:ext cx="24487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Oil Waterway!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90229" y="3799715"/>
            <a:ext cx="883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OIL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46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Suez Canal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Lindsey Barnes, 2015</a:t>
            </a:r>
            <a:endParaRPr lang="en-US" dirty="0"/>
          </a:p>
        </p:txBody>
      </p:sp>
      <p:pic>
        <p:nvPicPr>
          <p:cNvPr id="4098" name="Picture 2" descr="https://iakal.files.wordpress.com/2014/10/red-s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785" y="128453"/>
            <a:ext cx="4490049" cy="438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adst.org/wp-content/uploads/2013/07/suez-map-the-suez-canal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748" y="1152983"/>
            <a:ext cx="5079724" cy="560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oepanama.files.wordpress.com/2013/03/canal-de-sue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566" y="3267206"/>
            <a:ext cx="5374434" cy="359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488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1359</TotalTime>
  <Words>716</Words>
  <Application>Microsoft Office PowerPoint</Application>
  <PresentationFormat>Widescreen</PresentationFormat>
  <Paragraphs>104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Wingdings 3</vt:lpstr>
      <vt:lpstr>Ion</vt:lpstr>
      <vt:lpstr>The Middle East -Southwest Asia &amp; North Africa</vt:lpstr>
      <vt:lpstr>Location, location, location…</vt:lpstr>
      <vt:lpstr>Regions we will focus on  for the Middle East</vt:lpstr>
      <vt:lpstr>PowerPoint Presentation</vt:lpstr>
      <vt:lpstr>Physical Regions – landforms, climate, vegetation etc. </vt:lpstr>
      <vt:lpstr>Bodies of water</vt:lpstr>
      <vt:lpstr>Mesopotamia </vt:lpstr>
      <vt:lpstr>Strait of Hormuz</vt:lpstr>
      <vt:lpstr>Suez Canal</vt:lpstr>
      <vt:lpstr>Arabian Peninsula and deserts</vt:lpstr>
      <vt:lpstr>PowerPoint Presentation</vt:lpstr>
      <vt:lpstr>Mountains</vt:lpstr>
      <vt:lpstr>PowerPoint Presentation</vt:lpstr>
      <vt:lpstr>Resources </vt:lpstr>
      <vt:lpstr>PowerPoint Presentation</vt:lpstr>
      <vt:lpstr>PowerPoint Presentation</vt:lpstr>
      <vt:lpstr>Resources Continued…</vt:lpstr>
      <vt:lpstr>PowerPoint Presentation</vt:lpstr>
    </vt:vector>
  </TitlesOfParts>
  <Company>Helena Public School District #1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Barnes, Lindsey</dc:creator>
  <cp:lastModifiedBy>Kurt Guemmer</cp:lastModifiedBy>
  <cp:revision>18</cp:revision>
  <cp:lastPrinted>2015-10-08T14:35:22Z</cp:lastPrinted>
  <dcterms:created xsi:type="dcterms:W3CDTF">2015-10-07T15:58:40Z</dcterms:created>
  <dcterms:modified xsi:type="dcterms:W3CDTF">2016-03-09T02:33:54Z</dcterms:modified>
</cp:coreProperties>
</file>